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F9BE-9799-135F-58CA-F69ABA95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7310E-5454-8BCA-2ADE-46CB65F88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28EF-4A84-2595-4455-E5D2258E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4160B-EB81-68DC-6508-BACCA71D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BFE97-AA73-7324-4881-0AFF7201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8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2467-D286-2D0D-FF73-32941EA7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1549F-FC84-EF09-6500-0D6ACB8BC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E633C-FB41-BFB8-91C4-246E4567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1143-1838-1FE2-DB6F-F859C6D6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FDA4-B129-5156-9873-1EFC8279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2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487D0-F327-ABEA-EB18-9D712D9F0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199EE-32DF-C11F-D442-4354E9485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A3F43-B072-A946-5C2E-7918586E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8B3ED-296D-4C3A-E96A-36818744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1265-45EF-0A38-2736-2206A4E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8DEB-3BD5-D4BD-DB95-DA607524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6E39-E4B9-330A-A4FF-421EA2930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56BBE-422A-A5F3-B191-3E89E18F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71CA-E572-8909-CABC-1A17520D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5E34-F8AD-A186-2344-B7B1A14A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1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3994-CCF5-17D1-D26D-09A4F489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F27A-837B-EB49-E218-9C335E0D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30522-DB6A-B094-02E1-9213C79F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B2A8-DC32-4E29-7D05-F99A819D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63DDA-2861-9243-FE04-A390F240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7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7E0F-F3FA-E581-96D1-44272FA2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BDB5-CBD7-1570-D1DB-B643F1A1F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F2C6-F9C2-BEC9-7242-45DA93669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860C2-5600-256F-CFA7-6CFA59E6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59E86-14B3-AC2C-2596-BF4B22E0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0F096-B007-22A3-A90D-F1AAFACB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20C3-7FDE-57B8-F2FD-1ADA2CDA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BD814-2636-B4AD-08D0-2D7BD17A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F804-1E09-74B9-E682-0C9A90A02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E0248-4A03-B18F-FEAD-58506D27F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91FBE-DA38-9BF6-D30B-C5F808599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F8833-8220-69F7-6B1A-08D0C279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B324F-9D81-405F-F3B4-2F9AAAE2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C88B4-88CE-B20D-CC48-ED2A802F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4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A96C-CF84-3BEE-03B6-BBC1648F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7C2D1-60A4-B7BF-D371-9337C8FC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7D9AA-A596-B5F8-1368-DBB47A5E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8AAF7-52D9-B0D9-7E62-3CCAFC88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5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F1136-6AFB-6202-D317-5BAE17F3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7C063-4CE5-8A61-7E54-9EDC0208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E8A7-7C83-ACBC-FF28-8D826CFE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1F1-39AC-4CC1-238C-C6A5F9BF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96BE-DDE5-5F28-9FBF-72BD46A3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8AB61-AAB6-4448-686E-F6EDCDFF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B383F-8610-9296-386E-DA48DFCE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95DFC-D23B-C40D-1BCD-3FEDF794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54C9F-C573-D8D4-7447-7777635F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3179-BE72-3135-3F34-8B40F1EA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71AD8-C6DD-D057-B76A-0F1853838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4FE82-BF34-61E8-5D4F-BCBBE6FE5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2DD90-8A8E-7891-FBBF-0240460F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F113A-B85F-B536-A510-D57E9B89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1D26-1F1C-384E-94F7-9F1359EF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6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5FFC0-6906-07E0-4CF9-95B3D3E3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820B-F7BA-59B2-909B-3444B595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D9F8-32E7-BFC9-4CB6-964F66D1B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7D20-E63E-4405-AF5F-5EC7841D25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BA6F-38FE-D28C-B141-866EAC6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CF449-5FC3-F6AF-CC7F-0F9B41756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F18D-979C-454E-B949-6D8623FCE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BAEA-2300-0CEC-D862-8F1B7A038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the behavioural sciences save humankind from itself?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266D7-3856-916D-3F24-316676F0E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5750"/>
            <a:ext cx="9144000" cy="1162050"/>
          </a:xfrm>
        </p:spPr>
        <p:txBody>
          <a:bodyPr>
            <a:normAutofit/>
          </a:bodyPr>
          <a:lstStyle/>
          <a:p>
            <a:r>
              <a:rPr lang="en-GB" sz="3600" dirty="0"/>
              <a:t>Robert West</a:t>
            </a:r>
          </a:p>
        </p:txBody>
      </p:sp>
    </p:spTree>
    <p:extLst>
      <p:ext uri="{BB962C8B-B14F-4D97-AF65-F5344CB8AC3E}">
        <p14:creationId xmlns:p14="http://schemas.microsoft.com/office/powerpoint/2010/main" val="3835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CD2C-37E3-F4F5-206C-054D788A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14A6-090D-FFC5-44D6-A0852FF0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1946275"/>
          </a:xfrm>
        </p:spPr>
        <p:txBody>
          <a:bodyPr/>
          <a:lstStyle/>
          <a:p>
            <a:r>
              <a:rPr lang="en-GB" dirty="0"/>
              <a:t>Lockdown was delayed by misplaced belief in lack of resilience</a:t>
            </a:r>
          </a:p>
          <a:p>
            <a:r>
              <a:rPr lang="en-GB" dirty="0"/>
              <a:t>Self-isolation was undermined by inadequate financial support</a:t>
            </a:r>
          </a:p>
          <a:p>
            <a:r>
              <a:rPr lang="en-GB" dirty="0"/>
              <a:t>Government figures showed themselves to be untrustworthy</a:t>
            </a:r>
          </a:p>
        </p:txBody>
      </p:sp>
    </p:spTree>
    <p:extLst>
      <p:ext uri="{BB962C8B-B14F-4D97-AF65-F5344CB8AC3E}">
        <p14:creationId xmlns:p14="http://schemas.microsoft.com/office/powerpoint/2010/main" val="305045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B9E52-6B1E-043B-2701-686A9E32FC24}"/>
              </a:ext>
            </a:extLst>
          </p:cNvPr>
          <p:cNvSpPr txBox="1"/>
          <p:nvPr/>
        </p:nvSpPr>
        <p:spPr>
          <a:xfrm>
            <a:off x="266700" y="2459501"/>
            <a:ext cx="3476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Behavioural science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2E05B-C502-DF46-9AB7-D70493614EC7}"/>
              </a:ext>
            </a:extLst>
          </p:cNvPr>
          <p:cNvSpPr txBox="1"/>
          <p:nvPr/>
        </p:nvSpPr>
        <p:spPr>
          <a:xfrm>
            <a:off x="8591549" y="2767278"/>
            <a:ext cx="367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Implementation</a:t>
            </a:r>
          </a:p>
        </p:txBody>
      </p:sp>
      <p:pic>
        <p:nvPicPr>
          <p:cNvPr id="7" name="Picture 6" descr="A cartoon of a canyon&#10;&#10;Description automatically generated">
            <a:extLst>
              <a:ext uri="{FF2B5EF4-FFF2-40B4-BE49-F238E27FC236}">
                <a16:creationId xmlns:a16="http://schemas.microsoft.com/office/drawing/2014/main" id="{CE42B928-1CE8-24E5-DC15-89EE19D70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6663"/>
          <a:stretch/>
        </p:blipFill>
        <p:spPr>
          <a:xfrm>
            <a:off x="3743325" y="1794732"/>
            <a:ext cx="4705350" cy="30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1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4780-8013-366B-A009-9A94CB73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COM-B Model</a:t>
            </a:r>
          </a:p>
        </p:txBody>
      </p:sp>
      <p:pic>
        <p:nvPicPr>
          <p:cNvPr id="2052" name="Picture 4" descr="SSA sponsors Health of People report - SSA">
            <a:extLst>
              <a:ext uri="{FF2B5EF4-FFF2-40B4-BE49-F238E27FC236}">
                <a16:creationId xmlns:a16="http://schemas.microsoft.com/office/drawing/2014/main" id="{C74EE2A0-8F41-737C-C1F7-BD26008C3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408" b="6190"/>
          <a:stretch/>
        </p:blipFill>
        <p:spPr bwMode="auto">
          <a:xfrm>
            <a:off x="3421625" y="1503875"/>
            <a:ext cx="6292646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5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B1B3-102D-5D05-F6CC-ACC1EFD3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diagnosis: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ABB2-3416-2A6A-79FD-AACE69BD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962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far dop we need to: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Raise their awareness of the behaviour?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 them understand how to do it?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 them understand the benefits of doing it or the costs of not doing it?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up the skills and judgement needed to do it?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their confidence that they can do it?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maybe strengthen their resilience in the face of challenges?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6541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010C-8E16-CB87-FFBD-17D8E481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diagnosis: Opportunity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AF0D3A-0B7E-C42D-CA11-E8EAD5EA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1"/>
            <a:ext cx="10515600" cy="409575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far should we: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 sense that it is what people normally do?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them with social support?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Populate their environment with prompts and reminders?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sure they have the resources, equipment or facilities they need?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it quick and easy to do?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1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010C-8E16-CB87-FFBD-17D8E481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diagnosis: 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AF0D3A-0B7E-C42D-CA11-E8EAD5EA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1"/>
            <a:ext cx="10515600" cy="409575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we prioritise: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them to consider it worthwhile?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them to </a:t>
            </a:r>
            <a:r>
              <a:rPr lang="en-GB" i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</a:t>
            </a: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sense of pleasure, satisfaction or relief at the thought of it?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Showing how it fits with their sense of self and who they are?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Creating a strong sense of personal commitment to it?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 it a more immediate priority for them over other behaviours?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urning it into a habit or routine?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9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EFD1-FE90-4716-F1DA-8B96A79C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Failing to do a behavioural diagnosis</a:t>
            </a:r>
          </a:p>
        </p:txBody>
      </p:sp>
      <p:pic>
        <p:nvPicPr>
          <p:cNvPr id="3074" name="Picture 2" descr="Vector businessman hand putting dollar bills in trash. losing or wasting money, overspending, bankruptcy or crisis.  illustration in flat style">
            <a:extLst>
              <a:ext uri="{FF2B5EF4-FFF2-40B4-BE49-F238E27FC236}">
                <a16:creationId xmlns:a16="http://schemas.microsoft.com/office/drawing/2014/main" id="{C96A3911-E193-EA2A-22F5-D8E9ECB2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40" y="1543203"/>
            <a:ext cx="2699090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7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arrow&#10;&#10;Description automatically generated">
            <a:extLst>
              <a:ext uri="{FF2B5EF4-FFF2-40B4-BE49-F238E27FC236}">
                <a16:creationId xmlns:a16="http://schemas.microsoft.com/office/drawing/2014/main" id="{24ECD516-006F-308E-D476-130668D83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55" y="1926662"/>
            <a:ext cx="4799832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EB6A5-CFA6-6FDF-F94A-65F018DD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home messages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B5B9-A649-B876-7DA3-C53A7D76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6266" cy="4351338"/>
          </a:xfrm>
        </p:spPr>
        <p:txBody>
          <a:bodyPr>
            <a:normAutofit/>
          </a:bodyPr>
          <a:lstStyle/>
          <a:p>
            <a:r>
              <a:rPr lang="en-GB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future of humankind depends on how far we can change the way we behave</a:t>
            </a:r>
          </a:p>
          <a:p>
            <a:r>
              <a:rPr lang="en-GB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a science to changing behaviour: we should use and develop it</a:t>
            </a:r>
          </a:p>
          <a:p>
            <a:r>
              <a:rPr lang="en-GB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 apply the same scientific methods to getting discoveries implemented</a:t>
            </a:r>
          </a:p>
          <a:p>
            <a:r>
              <a:rPr lang="en-GB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COM-B model provides a framework for doing this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1D534-48B5-2475-B856-55ADC1C85621}"/>
              </a:ext>
            </a:extLst>
          </p:cNvPr>
          <p:cNvSpPr txBox="1"/>
          <p:nvPr/>
        </p:nvSpPr>
        <p:spPr>
          <a:xfrm>
            <a:off x="2045262" y="5693225"/>
            <a:ext cx="7212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unlockingbehaviourchange.com/pdf</a:t>
            </a:r>
          </a:p>
        </p:txBody>
      </p:sp>
    </p:spTree>
    <p:extLst>
      <p:ext uri="{BB962C8B-B14F-4D97-AF65-F5344CB8AC3E}">
        <p14:creationId xmlns:p14="http://schemas.microsoft.com/office/powerpoint/2010/main" val="28208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56E8394-A942-F5CC-7906-53E29441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82" y="175631"/>
            <a:ext cx="9468235" cy="66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68183-1145-0A10-8190-8A6A69E8A0FF}"/>
              </a:ext>
            </a:extLst>
          </p:cNvPr>
          <p:cNvSpPr txBox="1"/>
          <p:nvPr/>
        </p:nvSpPr>
        <p:spPr>
          <a:xfrm flipH="1">
            <a:off x="2364170" y="2257341"/>
            <a:ext cx="30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'solitary, poor, nasty, brutish and short'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0C9AC-9A83-A515-D329-5440F8B2E69A}"/>
              </a:ext>
            </a:extLst>
          </p:cNvPr>
          <p:cNvSpPr txBox="1"/>
          <p:nvPr/>
        </p:nvSpPr>
        <p:spPr>
          <a:xfrm flipH="1">
            <a:off x="8011062" y="3324141"/>
            <a:ext cx="30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less 'solitary, poor, nasty, brutish and short’ on average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291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17D6-CA68-166E-55DD-ACF9005AC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72" y="88694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/>
              <a:t>Continuing threats to human progress</a:t>
            </a:r>
          </a:p>
          <a:p>
            <a:pPr indent="492125"/>
            <a:r>
              <a:rPr lang="en-GB" sz="3200" dirty="0"/>
              <a:t>pollution</a:t>
            </a:r>
          </a:p>
          <a:p>
            <a:pPr indent="492125"/>
            <a:r>
              <a:rPr lang="en-GB" sz="3200" dirty="0"/>
              <a:t>tobacco</a:t>
            </a:r>
          </a:p>
          <a:p>
            <a:pPr indent="492125"/>
            <a:r>
              <a:rPr lang="en-GB" sz="3200" dirty="0"/>
              <a:t>alcohol</a:t>
            </a:r>
          </a:p>
          <a:p>
            <a:pPr indent="492125"/>
            <a:r>
              <a:rPr lang="en-GB" sz="3200" dirty="0"/>
              <a:t>diet</a:t>
            </a:r>
          </a:p>
          <a:p>
            <a:pPr indent="492125"/>
            <a:r>
              <a:rPr lang="en-GB" sz="3200" dirty="0"/>
              <a:t>sedentary behaviour</a:t>
            </a:r>
          </a:p>
          <a:p>
            <a:pPr indent="492125"/>
            <a:r>
              <a:rPr lang="en-GB" sz="3200" dirty="0"/>
              <a:t>poor sanitary practices</a:t>
            </a:r>
          </a:p>
          <a:p>
            <a:pPr indent="492125"/>
            <a:r>
              <a:rPr lang="en-GB" sz="3200" dirty="0"/>
              <a:t>violence</a:t>
            </a:r>
          </a:p>
        </p:txBody>
      </p:sp>
    </p:spTree>
    <p:extLst>
      <p:ext uri="{BB962C8B-B14F-4D97-AF65-F5344CB8AC3E}">
        <p14:creationId xmlns:p14="http://schemas.microsoft.com/office/powerpoint/2010/main" val="192741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17D6-CA68-166E-55DD-ACF9005AC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72" y="8869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Newer threats to human progress</a:t>
            </a:r>
          </a:p>
          <a:p>
            <a:pPr indent="492125"/>
            <a:r>
              <a:rPr lang="en-GB" sz="3200" dirty="0"/>
              <a:t>energy use</a:t>
            </a:r>
          </a:p>
          <a:p>
            <a:pPr indent="492125"/>
            <a:r>
              <a:rPr lang="en-GB" sz="3200" dirty="0"/>
              <a:t>travel</a:t>
            </a:r>
          </a:p>
          <a:p>
            <a:pPr indent="492125"/>
            <a:r>
              <a:rPr lang="en-GB" sz="3200" dirty="0"/>
              <a:t>mistreating our habitat</a:t>
            </a:r>
          </a:p>
          <a:p>
            <a:pPr indent="492125"/>
            <a:r>
              <a:rPr lang="en-GB" sz="3200" dirty="0"/>
              <a:t>lack of pandemic preparedness</a:t>
            </a:r>
          </a:p>
          <a:p>
            <a:pPr indent="492125"/>
            <a:r>
              <a:rPr lang="en-GB" sz="3200" dirty="0"/>
              <a:t>mismanagement of resources</a:t>
            </a:r>
          </a:p>
          <a:p>
            <a:pPr indent="492125"/>
            <a:r>
              <a:rPr lang="en-GB" sz="3200" dirty="0"/>
              <a:t>misuse of antibiotics</a:t>
            </a:r>
          </a:p>
        </p:txBody>
      </p:sp>
    </p:spTree>
    <p:extLst>
      <p:ext uri="{BB962C8B-B14F-4D97-AF65-F5344CB8AC3E}">
        <p14:creationId xmlns:p14="http://schemas.microsoft.com/office/powerpoint/2010/main" val="279687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8A354A-761A-5CBF-EC7F-20F8A4356EBC}"/>
              </a:ext>
            </a:extLst>
          </p:cNvPr>
          <p:cNvSpPr txBox="1"/>
          <p:nvPr/>
        </p:nvSpPr>
        <p:spPr>
          <a:xfrm>
            <a:off x="445145" y="2572569"/>
            <a:ext cx="429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Human behaviour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A5759E-C4C6-BF7B-FBF4-809C2DFEADC4}"/>
              </a:ext>
            </a:extLst>
          </p:cNvPr>
          <p:cNvCxnSpPr>
            <a:cxnSpLocks/>
          </p:cNvCxnSpPr>
          <p:nvPr/>
        </p:nvCxnSpPr>
        <p:spPr>
          <a:xfrm flipV="1">
            <a:off x="5040158" y="2028825"/>
            <a:ext cx="2665567" cy="81044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825711-74D1-2BFD-803B-07BF98A93857}"/>
              </a:ext>
            </a:extLst>
          </p:cNvPr>
          <p:cNvSpPr txBox="1"/>
          <p:nvPr/>
        </p:nvSpPr>
        <p:spPr>
          <a:xfrm>
            <a:off x="7807970" y="1534344"/>
            <a:ext cx="3959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Human downfall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5AFD9F-F5AE-F8B6-C405-2056C3C2E85C}"/>
              </a:ext>
            </a:extLst>
          </p:cNvPr>
          <p:cNvCxnSpPr>
            <a:cxnSpLocks/>
          </p:cNvCxnSpPr>
          <p:nvPr/>
        </p:nvCxnSpPr>
        <p:spPr>
          <a:xfrm>
            <a:off x="5040158" y="3162300"/>
            <a:ext cx="2665567" cy="600075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A2F374-A869-9DD5-BB22-01CF22999A82}"/>
              </a:ext>
            </a:extLst>
          </p:cNvPr>
          <p:cNvSpPr txBox="1"/>
          <p:nvPr/>
        </p:nvSpPr>
        <p:spPr>
          <a:xfrm>
            <a:off x="7807970" y="3429000"/>
            <a:ext cx="395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Human progress</a:t>
            </a:r>
          </a:p>
        </p:txBody>
      </p:sp>
    </p:spTree>
    <p:extLst>
      <p:ext uri="{BB962C8B-B14F-4D97-AF65-F5344CB8AC3E}">
        <p14:creationId xmlns:p14="http://schemas.microsoft.com/office/powerpoint/2010/main" val="17452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8A354A-761A-5CBF-EC7F-20F8A4356EBC}"/>
              </a:ext>
            </a:extLst>
          </p:cNvPr>
          <p:cNvSpPr txBox="1"/>
          <p:nvPr/>
        </p:nvSpPr>
        <p:spPr>
          <a:xfrm>
            <a:off x="359421" y="2410644"/>
            <a:ext cx="392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Behavioural sciences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CE4E7-7655-7C92-C587-CAA5765BA528}"/>
              </a:ext>
            </a:extLst>
          </p:cNvPr>
          <p:cNvSpPr txBox="1"/>
          <p:nvPr/>
        </p:nvSpPr>
        <p:spPr>
          <a:xfrm>
            <a:off x="4683770" y="659309"/>
            <a:ext cx="71488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Scientific disciplines that try to understand and predict behaviour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psychology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psychiatry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sociology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anthropology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political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neuroscience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behavioural pharmacology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public health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233437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9D5D-0CF9-178E-6823-F4BECA17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Combatting tobacco 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A69C-5A60-B65E-2D78-B216DB99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882775"/>
            <a:ext cx="4981575" cy="1898650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600" dirty="0"/>
              <a:t>Neuroscience</a:t>
            </a:r>
          </a:p>
          <a:p>
            <a:pPr marL="0" indent="0" algn="ctr">
              <a:buNone/>
            </a:pPr>
            <a:r>
              <a:rPr lang="en-GB" sz="3600" dirty="0"/>
              <a:t>&amp;</a:t>
            </a:r>
          </a:p>
          <a:p>
            <a:pPr marL="0" indent="0" algn="ctr">
              <a:buNone/>
            </a:pPr>
            <a:r>
              <a:rPr lang="en-GB" sz="3600" dirty="0"/>
              <a:t>Behavioural pharmacology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FAD940-D0C6-DB97-D2BA-055963AD3E4F}"/>
              </a:ext>
            </a:extLst>
          </p:cNvPr>
          <p:cNvSpPr txBox="1">
            <a:spLocks/>
          </p:cNvSpPr>
          <p:nvPr/>
        </p:nvSpPr>
        <p:spPr>
          <a:xfrm>
            <a:off x="962025" y="4686300"/>
            <a:ext cx="4981575" cy="67627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Behavioural psychology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9BADD-C9FB-6EB2-D314-78029BC97501}"/>
              </a:ext>
            </a:extLst>
          </p:cNvPr>
          <p:cNvSpPr txBox="1"/>
          <p:nvPr/>
        </p:nvSpPr>
        <p:spPr>
          <a:xfrm>
            <a:off x="3207392" y="378142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2B544A-2E49-B28A-28D2-021F3E4A2025}"/>
              </a:ext>
            </a:extLst>
          </p:cNvPr>
          <p:cNvSpPr/>
          <p:nvPr/>
        </p:nvSpPr>
        <p:spPr>
          <a:xfrm>
            <a:off x="6343650" y="3968322"/>
            <a:ext cx="1470346" cy="4572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FE604A-45BF-05CB-876F-8A449C118147}"/>
              </a:ext>
            </a:extLst>
          </p:cNvPr>
          <p:cNvSpPr txBox="1">
            <a:spLocks/>
          </p:cNvSpPr>
          <p:nvPr/>
        </p:nvSpPr>
        <p:spPr>
          <a:xfrm>
            <a:off x="8020050" y="3247597"/>
            <a:ext cx="3893195" cy="18986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Effective treatment for cigarette addiction</a:t>
            </a:r>
          </a:p>
        </p:txBody>
      </p:sp>
    </p:spTree>
    <p:extLst>
      <p:ext uri="{BB962C8B-B14F-4D97-AF65-F5344CB8AC3E}">
        <p14:creationId xmlns:p14="http://schemas.microsoft.com/office/powerpoint/2010/main" val="203010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DF1C-A635-F60F-836C-423F0037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B4B6-08AB-19BB-C808-8B0FEE17E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975"/>
            <a:ext cx="10515600" cy="16986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Health systems mostly don’t make it available</a:t>
            </a:r>
          </a:p>
          <a:p>
            <a:r>
              <a:rPr lang="en-GB" dirty="0"/>
              <a:t>Where it is available smokers mostly do not use it</a:t>
            </a:r>
          </a:p>
          <a:p>
            <a:r>
              <a:rPr lang="en-GB" dirty="0"/>
              <a:t>Where smokers do use it, service providers mostly don’t deliver it to specification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00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7520-C8BC-4877-9FC7-1D42EF83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4024-F80D-7A13-4AAC-FE5767FD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2593975"/>
          </a:xfrm>
        </p:spPr>
        <p:txBody>
          <a:bodyPr/>
          <a:lstStyle/>
          <a:p>
            <a:r>
              <a:rPr lang="en-GB" dirty="0"/>
              <a:t>Populations can be highly resilient and supportive of even very stringent measures</a:t>
            </a:r>
          </a:p>
          <a:p>
            <a:r>
              <a:rPr lang="en-GB" dirty="0"/>
              <a:t>Adhering to self-isolation is related to norms and affordability</a:t>
            </a:r>
          </a:p>
          <a:p>
            <a:r>
              <a:rPr lang="en-GB" dirty="0"/>
              <a:t>Trust in government is important to adhering to restrictions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7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481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Can the behavioural sciences save humankind from itself?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Combatting tobacco smoking</vt:lpstr>
      <vt:lpstr>But ...</vt:lpstr>
      <vt:lpstr>Covid-19</vt:lpstr>
      <vt:lpstr>But ...</vt:lpstr>
      <vt:lpstr>PowerPoint Presentation</vt:lpstr>
      <vt:lpstr>COM-B Model</vt:lpstr>
      <vt:lpstr>Behavioural diagnosis: Capability</vt:lpstr>
      <vt:lpstr>Behavioural diagnosis: Opportunity</vt:lpstr>
      <vt:lpstr>Behavioural diagnosis: Motivation</vt:lpstr>
      <vt:lpstr>Failing to do a behavioural diagnosis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the behavioural sciences save humankind from itself?</dc:title>
  <dc:creator>Robert West</dc:creator>
  <cp:lastModifiedBy>Robert West</cp:lastModifiedBy>
  <cp:revision>14</cp:revision>
  <dcterms:created xsi:type="dcterms:W3CDTF">2024-02-02T13:59:59Z</dcterms:created>
  <dcterms:modified xsi:type="dcterms:W3CDTF">2024-02-02T16:33:59Z</dcterms:modified>
</cp:coreProperties>
</file>